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2" r:id="rId3"/>
    <p:sldId id="258" r:id="rId4"/>
    <p:sldId id="263" r:id="rId5"/>
    <p:sldId id="267" r:id="rId6"/>
    <p:sldId id="283" r:id="rId7"/>
    <p:sldId id="284" r:id="rId8"/>
    <p:sldId id="285" r:id="rId9"/>
    <p:sldId id="286" r:id="rId10"/>
    <p:sldId id="287" r:id="rId11"/>
    <p:sldId id="264" r:id="rId12"/>
    <p:sldId id="295" r:id="rId13"/>
    <p:sldId id="297" r:id="rId14"/>
    <p:sldId id="289" r:id="rId15"/>
    <p:sldId id="296" r:id="rId16"/>
    <p:sldId id="290" r:id="rId17"/>
    <p:sldId id="291" r:id="rId18"/>
    <p:sldId id="292" r:id="rId19"/>
    <p:sldId id="293" r:id="rId20"/>
    <p:sldId id="294" r:id="rId21"/>
    <p:sldId id="261" r:id="rId22"/>
  </p:sldIdLst>
  <p:sldSz cx="12192000" cy="6858000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C2E"/>
    <a:srgbClr val="FFFFFF"/>
    <a:srgbClr val="00539F"/>
    <a:srgbClr val="DFDFDF"/>
    <a:srgbClr val="E9E9E9"/>
    <a:srgbClr val="F3F3F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outlineViewPr>
    <p:cViewPr>
      <p:scale>
        <a:sx n="33" d="100"/>
        <a:sy n="33" d="100"/>
      </p:scale>
      <p:origin x="0" y="-155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4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F0895-BDBC-43A9-AF58-65CB42DBFB9D}" type="datetime1">
              <a:rPr lang="en-GB" smtClean="0"/>
              <a:t>09/01/2020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7352-88F6-47D8-A2EB-5021850EA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7695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A849F-6B96-45B6-85C6-9CD3D118310C}" type="datetime1">
              <a:rPr lang="en-GB" smtClean="0"/>
              <a:t>09/01/2020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461C-FA99-416F-B778-A9E5F86186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1403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6588" y="1163638"/>
            <a:ext cx="10918825" cy="253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aseline="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71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588" y="1777999"/>
            <a:ext cx="3529012" cy="3986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2920" y="1777999"/>
            <a:ext cx="3529968" cy="3986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020050" y="1778000"/>
            <a:ext cx="3535363" cy="3986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36588" y="1163638"/>
            <a:ext cx="10918825" cy="253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2000" baseline="0" dirty="0"/>
            </a:lvl1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29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 noChangeAspect="1"/>
          </p:cNvSpPr>
          <p:nvPr>
            <p:ph sz="quarter" idx="13"/>
          </p:nvPr>
        </p:nvSpPr>
        <p:spPr>
          <a:xfrm>
            <a:off x="785790" y="1778000"/>
            <a:ext cx="3240000" cy="32400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486455" y="1778000"/>
            <a:ext cx="3240000" cy="32400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5"/>
          </p:nvPr>
        </p:nvSpPr>
        <p:spPr>
          <a:xfrm>
            <a:off x="8176873" y="1778000"/>
            <a:ext cx="3240000" cy="32400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85790" y="5413375"/>
            <a:ext cx="3240000" cy="501650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476000" y="5413375"/>
            <a:ext cx="3240000" cy="501650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176873" y="5413375"/>
            <a:ext cx="3240000" cy="501650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36588" y="1163638"/>
            <a:ext cx="10918825" cy="253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aseline="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002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587" y="1777999"/>
            <a:ext cx="5376864" cy="3986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ltGray">
          <a:xfrm>
            <a:off x="6175376" y="2"/>
            <a:ext cx="6016626" cy="59150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89" y="573406"/>
            <a:ext cx="5376862" cy="5902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36589" y="1163638"/>
            <a:ext cx="5376862" cy="253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2000" baseline="0" dirty="0"/>
            </a:lvl1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59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6588" y="1778001"/>
            <a:ext cx="1684337" cy="442686"/>
          </a:xfr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  <a:lvl2pPr>
              <a:defRPr sz="2400"/>
            </a:lvl2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6588" y="3120573"/>
            <a:ext cx="1684337" cy="442686"/>
          </a:xfrm>
        </p:spPr>
        <p:txBody>
          <a:bodyPr/>
          <a:lstStyle>
            <a:lvl1pPr>
              <a:defRPr lang="en-GB" sz="2400" b="1" kern="1200" dirty="0">
                <a:solidFill>
                  <a:schemeClr val="accent1"/>
                </a:solidFill>
                <a:latin typeface="TESCO Modern" panose="02000506030000020004" pitchFamily="2" charset="0"/>
                <a:ea typeface="+mn-ea"/>
                <a:cs typeface="+mn-cs"/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36588" y="4463145"/>
            <a:ext cx="1684337" cy="442686"/>
          </a:xfrm>
        </p:spPr>
        <p:txBody>
          <a:bodyPr/>
          <a:lstStyle>
            <a:lvl1pPr>
              <a:defRPr lang="en-GB" sz="2400" b="1" kern="1200" dirty="0">
                <a:solidFill>
                  <a:schemeClr val="accent1"/>
                </a:solidFill>
                <a:latin typeface="TESCO Modern" panose="02000506030000020004" pitchFamily="2" charset="0"/>
                <a:ea typeface="+mn-ea"/>
                <a:cs typeface="+mn-cs"/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478088" y="1778001"/>
            <a:ext cx="9077325" cy="1153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478088" y="3120573"/>
            <a:ext cx="9077325" cy="1153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478088" y="4463145"/>
            <a:ext cx="9077325" cy="1153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937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53" r="15344" b="35283"/>
          <a:stretch/>
        </p:blipFill>
        <p:spPr>
          <a:xfrm>
            <a:off x="0" y="0"/>
            <a:ext cx="1219200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/>
                </a:solidFill>
              </a:rPr>
              <a:t>Minimum font size 66pt, font can be increased to fill the space. 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9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645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To change this photo, click on the</a:t>
            </a:r>
            <a:r>
              <a:rPr lang="en-GB" sz="1600" baseline="0" dirty="0">
                <a:solidFill>
                  <a:schemeClr val="bg1"/>
                </a:solidFill>
              </a:rPr>
              <a:t> layout button and choose which divider photo you would like to use.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6720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5" t="18645" r="8647" b="-2921"/>
          <a:stretch/>
        </p:blipFill>
        <p:spPr>
          <a:xfrm>
            <a:off x="0" y="0"/>
            <a:ext cx="1219200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To change this photo, click on the</a:t>
            </a:r>
            <a:r>
              <a:rPr lang="en-GB" sz="1600" baseline="0" dirty="0">
                <a:solidFill>
                  <a:schemeClr val="bg1"/>
                </a:solidFill>
              </a:rPr>
              <a:t> layout button and choose which divider photo you would like to use.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71749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05" t="7564" r="28310" b="48030"/>
          <a:stretch/>
        </p:blipFill>
        <p:spPr>
          <a:xfrm>
            <a:off x="0" y="0"/>
            <a:ext cx="1219200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To change this photo, click on the</a:t>
            </a:r>
            <a:r>
              <a:rPr lang="en-GB" sz="1600" baseline="0" dirty="0">
                <a:solidFill>
                  <a:schemeClr val="bg1"/>
                </a:solidFill>
              </a:rPr>
              <a:t> layout button and choose which divider photo you would like to use.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24571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85" t="9218" r="3421" b="41373"/>
          <a:stretch/>
        </p:blipFill>
        <p:spPr>
          <a:xfrm>
            <a:off x="0" y="0"/>
            <a:ext cx="1219200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To change this photo, click on the</a:t>
            </a:r>
            <a:r>
              <a:rPr lang="en-GB" sz="1600" baseline="0" dirty="0">
                <a:solidFill>
                  <a:schemeClr val="bg1"/>
                </a:solidFill>
              </a:rPr>
              <a:t> layout button and choose which divider photo you would like to use.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00098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9" t="10668" r="22049" b="37064"/>
          <a:stretch/>
        </p:blipFill>
        <p:spPr>
          <a:xfrm>
            <a:off x="0" y="0"/>
            <a:ext cx="12192000" cy="591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484100" y="0"/>
            <a:ext cx="191770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To change this photo, click on the</a:t>
            </a:r>
            <a:r>
              <a:rPr lang="en-GB" sz="1600" baseline="0" dirty="0">
                <a:solidFill>
                  <a:schemeClr val="bg1"/>
                </a:solidFill>
              </a:rPr>
              <a:t> layout button and choose which divider photo you would like to use.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5442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588" y="1778000"/>
            <a:ext cx="10918825" cy="3986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6588" y="1163638"/>
            <a:ext cx="10918825" cy="253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aseline="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897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7656" cy="591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3519898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5915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589" y="3249613"/>
            <a:ext cx="7226300" cy="24030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TESCO Modern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6588" y="635000"/>
            <a:ext cx="10918825" cy="261461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6600" spc="9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75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33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6588" y="1777999"/>
            <a:ext cx="1684337" cy="1257503"/>
          </a:xfrm>
          <a:solidFill>
            <a:schemeClr val="accent1"/>
          </a:solidFill>
        </p:spPr>
        <p:txBody>
          <a:bodyPr lIns="72000" tIns="10800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6588" y="3142354"/>
            <a:ext cx="1684337" cy="1257503"/>
          </a:xfrm>
          <a:solidFill>
            <a:schemeClr val="accent4"/>
          </a:solidFill>
        </p:spPr>
        <p:txBody>
          <a:bodyPr lIns="72000" tIns="10800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36588" y="4506709"/>
            <a:ext cx="1684337" cy="1257503"/>
          </a:xfrm>
          <a:solidFill>
            <a:schemeClr val="accent3"/>
          </a:solidFill>
        </p:spPr>
        <p:txBody>
          <a:bodyPr lIns="72000" tIns="10800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78088" y="1778000"/>
            <a:ext cx="9077325" cy="1257300"/>
          </a:xfrm>
        </p:spPr>
        <p:txBody>
          <a:bodyPr lIns="72000" tIns="72000"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478088" y="3141663"/>
            <a:ext cx="9077325" cy="1258887"/>
          </a:xfrm>
        </p:spPr>
        <p:txBody>
          <a:bodyPr lIns="72000" tIns="72000"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478088" y="4506913"/>
            <a:ext cx="9077325" cy="1257300"/>
          </a:xfrm>
        </p:spPr>
        <p:txBody>
          <a:bodyPr lIns="72000" tIns="72000"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7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6588" y="1778000"/>
            <a:ext cx="3529012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32288" y="1778000"/>
            <a:ext cx="3530600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20050" y="1778000"/>
            <a:ext cx="3535363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36588" y="3249613"/>
            <a:ext cx="3529012" cy="2514600"/>
          </a:xfrm>
        </p:spPr>
        <p:txBody>
          <a:bodyPr anchor="ctr"/>
          <a:lstStyle>
            <a:lvl1pPr algn="ctr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GB" dirty="0"/>
              <a:t>Insert picture here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330019" y="3249613"/>
            <a:ext cx="3529012" cy="2514600"/>
          </a:xfrm>
        </p:spPr>
        <p:txBody>
          <a:bodyPr anchor="ctr"/>
          <a:lstStyle>
            <a:lvl1pPr algn="ctr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GB" dirty="0"/>
              <a:t>Insert picture here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23450" y="3249613"/>
            <a:ext cx="3529012" cy="2514600"/>
          </a:xfrm>
        </p:spPr>
        <p:txBody>
          <a:bodyPr anchor="ctr"/>
          <a:lstStyle>
            <a:lvl1pPr algn="ctr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GB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6031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6588" y="1778000"/>
            <a:ext cx="3529012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32288" y="1778000"/>
            <a:ext cx="3530600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23225" y="1778000"/>
            <a:ext cx="3535363" cy="1471613"/>
          </a:xfrm>
          <a:solidFill>
            <a:schemeClr val="accent1"/>
          </a:solidFill>
        </p:spPr>
        <p:txBody>
          <a:bodyPr vert="horz" lIns="72000" tIns="72000" rIns="0" bIns="0" rtlCol="0">
            <a:noAutofit/>
          </a:bodyPr>
          <a:lstStyle>
            <a:lvl1pPr>
              <a:defRPr lang="en-GB" sz="2800" b="1" dirty="0" err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b="1" dirty="0">
                <a:solidFill>
                  <a:schemeClr val="bg1"/>
                </a:solidFill>
              </a:rPr>
              <a:t>Topic heading or sentence goes here</a:t>
            </a:r>
            <a:endParaRPr lang="en-GB" sz="2800" b="1" dirty="0" err="1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36588" y="3249613"/>
            <a:ext cx="3529012" cy="2514600"/>
          </a:xfrm>
          <a:solidFill>
            <a:schemeClr val="accent1"/>
          </a:solidFill>
        </p:spPr>
        <p:txBody>
          <a:bodyPr/>
          <a:lstStyle>
            <a:lvl1pPr algn="ctr">
              <a:defRPr sz="1800" i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“Quote goes here. 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Quote goes here”</a:t>
            </a:r>
            <a:endParaRPr lang="en-GB" sz="2400" i="1" dirty="0" err="1">
              <a:solidFill>
                <a:schemeClr val="bg1"/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33082" y="3249613"/>
            <a:ext cx="3529012" cy="2514600"/>
          </a:xfrm>
          <a:solidFill>
            <a:schemeClr val="accent1"/>
          </a:solidFill>
        </p:spPr>
        <p:txBody>
          <a:bodyPr/>
          <a:lstStyle>
            <a:lvl1pPr algn="ctr">
              <a:defRPr sz="1800" i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“Quote goes here. 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Quote goes here”</a:t>
            </a:r>
            <a:endParaRPr lang="en-GB" sz="2400" i="1" dirty="0" err="1">
              <a:solidFill>
                <a:schemeClr val="bg1"/>
              </a:solidFill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29576" y="3249613"/>
            <a:ext cx="3529012" cy="2514600"/>
          </a:xfrm>
          <a:solidFill>
            <a:schemeClr val="accent1"/>
          </a:solidFill>
        </p:spPr>
        <p:txBody>
          <a:bodyPr/>
          <a:lstStyle>
            <a:lvl1pPr algn="ctr">
              <a:defRPr sz="1800" i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“Quote goes here. 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Quote goes here”</a:t>
            </a:r>
            <a:endParaRPr lang="en-GB" sz="24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4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36588" y="1778000"/>
            <a:ext cx="352901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333876" y="1778000"/>
            <a:ext cx="352901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029576" y="1778000"/>
            <a:ext cx="352901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6588" y="2714625"/>
            <a:ext cx="352901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31494" y="2714625"/>
            <a:ext cx="352901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029576" y="2714625"/>
            <a:ext cx="352901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36588" y="1778001"/>
            <a:ext cx="5376862" cy="457200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81726" y="1778001"/>
            <a:ext cx="5376862" cy="457200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6588" y="2235201"/>
            <a:ext cx="5376862" cy="15380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179344" y="2235201"/>
            <a:ext cx="5376862" cy="15380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6588" y="3768952"/>
            <a:ext cx="5376862" cy="457200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181726" y="3768952"/>
            <a:ext cx="5376862" cy="457200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636588" y="4226152"/>
            <a:ext cx="5376862" cy="15380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6179344" y="4226152"/>
            <a:ext cx="5376862" cy="15380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496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36588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333876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029576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6588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31494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029576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2478087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175375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9871075" y="1778000"/>
            <a:ext cx="1681162" cy="667657"/>
          </a:xfrm>
        </p:spPr>
        <p:txBody>
          <a:bodyPr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2478087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172993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9871075" y="2714625"/>
            <a:ext cx="1681162" cy="3049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12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573406"/>
            <a:ext cx="10918825" cy="5902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588" y="1778000"/>
            <a:ext cx="5376862" cy="3986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6" y="1777999"/>
            <a:ext cx="5380037" cy="3986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6588" y="1163638"/>
            <a:ext cx="10918825" cy="253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2000" baseline="0" dirty="0"/>
            </a:lvl1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59150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025" y="6238875"/>
            <a:ext cx="1077750" cy="304800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/>
          </p:nvPr>
        </p:nvSpPr>
        <p:spPr bwMode="black">
          <a:xfrm>
            <a:off x="636588" y="573406"/>
            <a:ext cx="10918825" cy="5902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36588" y="1778000"/>
            <a:ext cx="10918825" cy="39862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999820" y="6341386"/>
            <a:ext cx="1923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27E60366-3988-4651-99EC-7DE99711CAAC}" type="slidenum">
              <a:rPr lang="en-GB" sz="1000" smtClean="0">
                <a:solidFill>
                  <a:schemeClr val="tx2"/>
                </a:solidFill>
              </a:rPr>
              <a:pPr algn="ctr"/>
              <a:t>‹#›</a:t>
            </a:fld>
            <a:endParaRPr lang="en-GB" sz="1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4" r:id="rId2"/>
    <p:sldLayoutId id="2147483685" r:id="rId3"/>
    <p:sldLayoutId id="2147483950" r:id="rId4"/>
    <p:sldLayoutId id="2147483951" r:id="rId5"/>
    <p:sldLayoutId id="2147483952" r:id="rId6"/>
    <p:sldLayoutId id="2147483954" r:id="rId7"/>
    <p:sldLayoutId id="2147483953" r:id="rId8"/>
    <p:sldLayoutId id="2147483681" r:id="rId9"/>
    <p:sldLayoutId id="2147483682" r:id="rId10"/>
    <p:sldLayoutId id="2147483687" r:id="rId11"/>
    <p:sldLayoutId id="2147483684" r:id="rId12"/>
    <p:sldLayoutId id="2147483949" r:id="rId13"/>
    <p:sldLayoutId id="2147483948" r:id="rId14"/>
    <p:sldLayoutId id="2147483945" r:id="rId15"/>
    <p:sldLayoutId id="2147483956" r:id="rId16"/>
    <p:sldLayoutId id="2147483955" r:id="rId17"/>
    <p:sldLayoutId id="2147483946" r:id="rId18"/>
    <p:sldLayoutId id="2147483947" r:id="rId19"/>
    <p:sldLayoutId id="2147483690" r:id="rId20"/>
    <p:sldLayoutId id="2147483943" r:id="rId21"/>
    <p:sldLayoutId id="2147483686" r:id="rId2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TESCO Modern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TESCO Modern" panose="02000506030000020004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TESCO Modern" panose="02000506030000020004" pitchFamily="2" charset="0"/>
          <a:ea typeface="+mn-ea"/>
          <a:cs typeface="+mn-cs"/>
        </a:defRPr>
      </a:lvl2pPr>
      <a:lvl3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TESCO Modern" panose="02000506030000020004" pitchFamily="2" charset="0"/>
          <a:ea typeface="+mn-ea"/>
          <a:cs typeface="+mn-cs"/>
        </a:defRPr>
      </a:lvl3pPr>
      <a:lvl4pPr marL="540000" indent="-268288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TESCO Modern" panose="02000506030000020004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7" userDrawn="1">
          <p15:clr>
            <a:srgbClr val="F26B43"/>
          </p15:clr>
        </p15:guide>
        <p15:guide id="2" pos="3788" userDrawn="1">
          <p15:clr>
            <a:srgbClr val="F26B43"/>
          </p15:clr>
        </p15:guide>
        <p15:guide id="3" pos="401" userDrawn="1">
          <p15:clr>
            <a:srgbClr val="F26B43"/>
          </p15:clr>
        </p15:guide>
        <p15:guide id="4" pos="1462" userDrawn="1">
          <p15:clr>
            <a:srgbClr val="F26B43"/>
          </p15:clr>
        </p15:guide>
        <p15:guide id="5" pos="1561" userDrawn="1">
          <p15:clr>
            <a:srgbClr val="F26B43"/>
          </p15:clr>
        </p15:guide>
        <p15:guide id="6" pos="2624" userDrawn="1">
          <p15:clr>
            <a:srgbClr val="F26B43"/>
          </p15:clr>
        </p15:guide>
        <p15:guide id="7" pos="2729" userDrawn="1">
          <p15:clr>
            <a:srgbClr val="F26B43"/>
          </p15:clr>
        </p15:guide>
        <p15:guide id="8" pos="5052" userDrawn="1">
          <p15:clr>
            <a:srgbClr val="F26B43"/>
          </p15:clr>
        </p15:guide>
        <p15:guide id="9" pos="6216" userDrawn="1">
          <p15:clr>
            <a:srgbClr val="F26B43"/>
          </p15:clr>
        </p15:guide>
        <p15:guide id="10" pos="6117" userDrawn="1">
          <p15:clr>
            <a:srgbClr val="F26B43"/>
          </p15:clr>
        </p15:guide>
        <p15:guide id="11" pos="7279" userDrawn="1">
          <p15:clr>
            <a:srgbClr val="F26B43"/>
          </p15:clr>
        </p15:guide>
        <p15:guide id="12" pos="3890" userDrawn="1">
          <p15:clr>
            <a:srgbClr val="F26B43"/>
          </p15:clr>
        </p15:guide>
        <p15:guide id="13" pos="4953" userDrawn="1">
          <p15:clr>
            <a:srgbClr val="F26B43"/>
          </p15:clr>
        </p15:guide>
        <p15:guide id="14" orient="horz" pos="1120" userDrawn="1">
          <p15:clr>
            <a:srgbClr val="F26B43"/>
          </p15:clr>
        </p15:guide>
        <p15:guide id="15" orient="horz" pos="733" userDrawn="1">
          <p15:clr>
            <a:srgbClr val="F26B43"/>
          </p15:clr>
        </p15:guide>
        <p15:guide id="16" orient="horz" pos="400" userDrawn="1">
          <p15:clr>
            <a:srgbClr val="F26B43"/>
          </p15:clr>
        </p15:guide>
        <p15:guide id="17" orient="horz" pos="4092" userDrawn="1">
          <p15:clr>
            <a:srgbClr val="F26B43"/>
          </p15:clr>
        </p15:guide>
        <p15:guide id="18" orient="horz" pos="3726" userDrawn="1">
          <p15:clr>
            <a:srgbClr val="F26B43"/>
          </p15:clr>
        </p15:guide>
        <p15:guide id="19" orient="horz" pos="36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github.com/29kAdvisers/documentatio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resources.workable.com/company-policies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6588" y="635000"/>
            <a:ext cx="10918825" cy="2614613"/>
          </a:xfrm>
        </p:spPr>
        <p:txBody>
          <a:bodyPr/>
          <a:lstStyle/>
          <a:p>
            <a:r>
              <a:rPr lang="en-GB" dirty="0"/>
              <a:t>29k Technology - Initiation</a:t>
            </a:r>
            <a:endParaRPr lang="en-GB" sz="6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36588" y="3823292"/>
            <a:ext cx="7226300" cy="1520269"/>
          </a:xfrm>
        </p:spPr>
        <p:txBody>
          <a:bodyPr/>
          <a:lstStyle/>
          <a:p>
            <a:r>
              <a:rPr lang="en-GB" sz="2400" dirty="0" smtClean="0"/>
              <a:t>- Finding Solutions to Challenges in Scaling the Prosperity Architecture</a:t>
            </a:r>
            <a:endParaRPr lang="en-GB" sz="2400" dirty="0"/>
          </a:p>
          <a:p>
            <a:endParaRPr lang="en-GB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Process Workflow</a:t>
            </a:r>
            <a:r>
              <a:rPr lang="en-US" dirty="0" smtClean="0"/>
              <a:t> 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Proposed</a:t>
            </a:r>
            <a:endParaRPr lang="en-IN" b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983" y="1565214"/>
            <a:ext cx="6246720" cy="4208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Projects in Prosperity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 Scope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 Goals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 Outcome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 Design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Project Estimations</a:t>
            </a:r>
            <a:endParaRPr lang="en-GB" dirty="0"/>
          </a:p>
          <a:p>
            <a:r>
              <a:rPr lang="en-GB" dirty="0" smtClean="0"/>
              <a:t>	a. Staffing &amp; Effort</a:t>
            </a:r>
          </a:p>
          <a:p>
            <a:r>
              <a:rPr lang="en-GB" dirty="0"/>
              <a:t>	b</a:t>
            </a:r>
            <a:r>
              <a:rPr lang="en-GB" dirty="0" smtClean="0"/>
              <a:t>. Time</a:t>
            </a:r>
          </a:p>
          <a:p>
            <a:r>
              <a:rPr lang="en-GB" dirty="0"/>
              <a:t>	c</a:t>
            </a:r>
            <a:r>
              <a:rPr lang="en-GB" dirty="0" smtClean="0"/>
              <a:t>. Costing</a:t>
            </a:r>
          </a:p>
          <a:p>
            <a:r>
              <a:rPr lang="en-GB" dirty="0" smtClean="0"/>
              <a:t>6. Project Priority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Top 10 Projects</a:t>
            </a:r>
            <a:endParaRPr lang="en-GB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Task Automations &amp; Scaling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2"/>
            <a:ext cx="5376862" cy="1306808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 smtClean="0"/>
              <a:t>Increasing Efficiency and Accuracy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Enhancing the Customer Experience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Improvise the current systems/solutions to accommodate scaling</a:t>
            </a:r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r>
              <a:rPr lang="en-IN" sz="1200" dirty="0"/>
              <a:t>1. </a:t>
            </a:r>
            <a:r>
              <a:rPr lang="en-IN" sz="1200" dirty="0" smtClean="0"/>
              <a:t>Speed up common tasks to lift productivity</a:t>
            </a:r>
            <a:endParaRPr lang="en-IN" sz="1200" dirty="0"/>
          </a:p>
          <a:p>
            <a:r>
              <a:rPr lang="en-IN" sz="1200" dirty="0" smtClean="0"/>
              <a:t>2. </a:t>
            </a:r>
            <a:r>
              <a:rPr lang="en-US" sz="1200" dirty="0" smtClean="0"/>
              <a:t>Reduce Human Errors</a:t>
            </a:r>
          </a:p>
          <a:p>
            <a:r>
              <a:rPr lang="en-US" sz="1200" dirty="0" smtClean="0"/>
              <a:t>3. Provide the team to enough time to add move Value and drive Innovation</a:t>
            </a:r>
            <a:endParaRPr lang="en-GB" b="1" dirty="0" smtClean="0"/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</a:p>
          <a:p>
            <a:r>
              <a:rPr lang="en-US" sz="1200" dirty="0"/>
              <a:t>Intermediary solution to allow fixed </a:t>
            </a:r>
            <a:r>
              <a:rPr lang="en-US" sz="1200" dirty="0" smtClean="0"/>
              <a:t>scaling within the stipulated time</a:t>
            </a:r>
            <a:endParaRPr lang="en-US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454400"/>
            <a:ext cx="5376862" cy="281709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 smtClean="0"/>
              <a:t>Analyse and Identify Redundant Tasks and Pain Points in Detail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Redefine the problem statements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Provide alternative solutions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Provide training material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Measure KPI’s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 smtClean="0"/>
              <a:t>Team Lead, Program Manager, Business Analyst, Software Dev Team</a:t>
            </a:r>
            <a:endParaRPr lang="en-IN" sz="1200" dirty="0"/>
          </a:p>
          <a:p>
            <a:r>
              <a:rPr lang="en-IN" sz="1200" b="1" dirty="0"/>
              <a:t>Timeline Estimations: </a:t>
            </a:r>
          </a:p>
          <a:p>
            <a:r>
              <a:rPr lang="en-US" sz="1200" dirty="0" smtClean="0"/>
              <a:t>3 -4 Months of Effor</a:t>
            </a:r>
            <a:r>
              <a:rPr lang="en-US" sz="1200" dirty="0"/>
              <a:t>t</a:t>
            </a:r>
            <a:endParaRPr lang="en-IN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Low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Agile &amp; Digital Marketing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1"/>
            <a:ext cx="5376862" cy="1568137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Increasing Sales and Lead Generation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Reduce Churn, Improve Awareness and Customer Satisfaction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Branding, Events and Re-Position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Increase Web Traffic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Refine Go-To-Market Strategy</a:t>
            </a:r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r>
              <a:rPr lang="en-IN" sz="1200" dirty="0"/>
              <a:t>1. </a:t>
            </a:r>
            <a:r>
              <a:rPr lang="en-IN" sz="1200" dirty="0" smtClean="0"/>
              <a:t>Speed up common tasks to lift productivity</a:t>
            </a:r>
            <a:endParaRPr lang="en-IN" sz="1200" dirty="0"/>
          </a:p>
          <a:p>
            <a:r>
              <a:rPr lang="en-IN" sz="1200" dirty="0" smtClean="0"/>
              <a:t>2. </a:t>
            </a:r>
            <a:r>
              <a:rPr lang="en-US" sz="1200" dirty="0" smtClean="0"/>
              <a:t>Reduce Human Errors</a:t>
            </a:r>
          </a:p>
          <a:p>
            <a:r>
              <a:rPr lang="en-US" sz="1200" dirty="0" smtClean="0"/>
              <a:t>3. Provide the team to enough time to add move Value and drive Innovation</a:t>
            </a:r>
            <a:endParaRPr lang="en-GB" b="1" dirty="0" smtClean="0"/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Activating Leads and Customers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Monetizing existing Leads and Customers</a:t>
            </a:r>
            <a:endParaRPr lang="en-US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537528"/>
            <a:ext cx="5376862" cy="281709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Analyze the problem of Main GAIT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Gather objective evidence of Working System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Guide System Developers to Optimal Solutions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Help Evaluate progress towards Goals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 smtClean="0"/>
              <a:t>Marketing Head, Marketing Team, Business Developer, Solution Architect</a:t>
            </a:r>
            <a:endParaRPr lang="en-IN" sz="1200" dirty="0"/>
          </a:p>
          <a:p>
            <a:r>
              <a:rPr lang="en-IN" sz="1200" b="1" dirty="0"/>
              <a:t>Timeline Estimations: </a:t>
            </a:r>
          </a:p>
          <a:p>
            <a:r>
              <a:rPr lang="en-US" sz="1200" dirty="0" smtClean="0"/>
              <a:t>3 Months for Setup, and a recurring process for continuation</a:t>
            </a:r>
            <a:endParaRPr lang="en-IN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High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Stockal App Maturity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2"/>
            <a:ext cx="5376862" cy="1306808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GB" sz="1200" dirty="0" smtClean="0"/>
              <a:t>Managing Client Expectations</a:t>
            </a:r>
          </a:p>
          <a:p>
            <a:pPr marL="228600" indent="-228600">
              <a:buAutoNum type="arabicPeriod"/>
            </a:pPr>
            <a:r>
              <a:rPr lang="en-GB" sz="1200" dirty="0" smtClean="0"/>
              <a:t>Driving Stockal for project completion</a:t>
            </a:r>
          </a:p>
          <a:p>
            <a:pPr marL="228600" indent="-228600">
              <a:buAutoNum type="arabicPeriod"/>
            </a:pPr>
            <a:r>
              <a:rPr lang="en-GB" sz="1200" dirty="0" smtClean="0"/>
              <a:t>Managing Information &amp; Integrations</a:t>
            </a:r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pPr marL="228600" indent="-228600">
              <a:buAutoNum type="arabicPeriod"/>
            </a:pPr>
            <a:r>
              <a:rPr lang="en-GB" sz="1200" dirty="0"/>
              <a:t>E</a:t>
            </a:r>
            <a:r>
              <a:rPr lang="en-GB" sz="1200" dirty="0" smtClean="0"/>
              <a:t>nsuring </a:t>
            </a:r>
            <a:r>
              <a:rPr lang="en-GB" sz="1200" dirty="0"/>
              <a:t>maximum value to the mobile app users</a:t>
            </a:r>
          </a:p>
          <a:p>
            <a:pPr marL="228600" indent="-228600">
              <a:buAutoNum type="arabicPeriod"/>
            </a:pPr>
            <a:r>
              <a:rPr lang="en-GB" sz="1200" dirty="0"/>
              <a:t>Give business a competitive edge</a:t>
            </a:r>
          </a:p>
          <a:p>
            <a:pPr marL="228600" indent="-228600">
              <a:buAutoNum type="arabicPeriod"/>
            </a:pPr>
            <a:r>
              <a:rPr lang="en-GB" sz="1200" dirty="0"/>
              <a:t>Spread the use of latest products</a:t>
            </a:r>
          </a:p>
          <a:p>
            <a:pPr marL="228600" indent="-228600">
              <a:buAutoNum type="arabicPeriod"/>
            </a:pPr>
            <a:r>
              <a:rPr lang="en-GB" sz="1200" dirty="0"/>
              <a:t>Accumulate customer data/statistics for further marketing</a:t>
            </a:r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  <a:endParaRPr lang="en-US" b="1" dirty="0" smtClean="0"/>
          </a:p>
          <a:p>
            <a:r>
              <a:rPr lang="en-US" sz="1200" dirty="0" smtClean="0"/>
              <a:t>Sophisticated one-face application for clients to view their Financial Holding &amp; Valuation</a:t>
            </a:r>
            <a:endParaRPr lang="en-GB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79343" y="3684025"/>
            <a:ext cx="5376862" cy="309417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454400"/>
            <a:ext cx="5376862" cy="281709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 smtClean="0"/>
              <a:t>Survey of Application’s status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Defining Better Boundary Context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Designing/Re-Designing Data Integrations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Ensuring project launch and closure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Support/Maintenance Take Over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US" sz="1200" dirty="0" smtClean="0"/>
              <a:t>Weekly Calls with </a:t>
            </a:r>
            <a:r>
              <a:rPr lang="en-US" sz="1200" dirty="0" err="1" smtClean="0"/>
              <a:t>Stockal</a:t>
            </a:r>
            <a:r>
              <a:rPr lang="en-US" sz="1200" dirty="0" smtClean="0"/>
              <a:t> and Requirements Refinement</a:t>
            </a:r>
            <a:endParaRPr lang="en-IN" sz="1200" dirty="0"/>
          </a:p>
          <a:p>
            <a:r>
              <a:rPr lang="en-IN" sz="1200" b="1" dirty="0"/>
              <a:t>Timeline Estimations: </a:t>
            </a:r>
          </a:p>
          <a:p>
            <a:r>
              <a:rPr lang="en-US" sz="1200" dirty="0" smtClean="0"/>
              <a:t>Dependency on 3</a:t>
            </a:r>
            <a:r>
              <a:rPr lang="en-US" sz="1200" baseline="30000" dirty="0" smtClean="0"/>
              <a:t>rd</a:t>
            </a:r>
            <a:r>
              <a:rPr lang="en-US" sz="1200" dirty="0" smtClean="0"/>
              <a:t> party vendor, estimated to last in 4 months</a:t>
            </a:r>
            <a:endParaRPr lang="en-IN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Low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7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Interface App Solution Design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2"/>
            <a:ext cx="5376862" cy="1306808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 smtClean="0"/>
              <a:t>End-to-End </a:t>
            </a:r>
            <a:r>
              <a:rPr lang="en-IN" sz="1200" dirty="0"/>
              <a:t>solution designing for Financial/Investment Advisory </a:t>
            </a:r>
            <a:r>
              <a:rPr lang="en-IN" sz="1200" dirty="0" smtClean="0"/>
              <a:t>Domain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Self-Triggered, Retentive, Regulated, Secure, and Single-Page Platform for Client Facing and Transactional Operations</a:t>
            </a:r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r>
              <a:rPr lang="en-IN" sz="1200" dirty="0"/>
              <a:t>1. </a:t>
            </a:r>
            <a:r>
              <a:rPr lang="en-IN" sz="1200" dirty="0" smtClean="0"/>
              <a:t>design </a:t>
            </a:r>
            <a:r>
              <a:rPr lang="en-IN" sz="1200" dirty="0"/>
              <a:t>a scalable, thin, extendable, performant, portable micro-service based solution to the process of Investment Advisory </a:t>
            </a:r>
            <a:r>
              <a:rPr lang="en-IN" sz="1200" dirty="0" smtClean="0"/>
              <a:t>Domain</a:t>
            </a:r>
            <a:endParaRPr lang="en-IN" sz="1200" dirty="0"/>
          </a:p>
          <a:p>
            <a:r>
              <a:rPr lang="en-IN" sz="1200" dirty="0" smtClean="0"/>
              <a:t>2. adapt </a:t>
            </a:r>
            <a:r>
              <a:rPr lang="en-IN" sz="1200" dirty="0"/>
              <a:t>and implement using the c4 </a:t>
            </a:r>
            <a:r>
              <a:rPr lang="en-IN" sz="1200" dirty="0" smtClean="0"/>
              <a:t>model</a:t>
            </a:r>
            <a:endParaRPr lang="en-GB" b="1" dirty="0" smtClean="0"/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  <a:endParaRPr lang="en-US" b="1" dirty="0" smtClean="0"/>
          </a:p>
          <a:p>
            <a:r>
              <a:rPr lang="en-IN" sz="1200" dirty="0" smtClean="0"/>
              <a:t>Modular </a:t>
            </a:r>
            <a:r>
              <a:rPr lang="en-IN" sz="1200" dirty="0"/>
              <a:t>Architecture </a:t>
            </a:r>
            <a:r>
              <a:rPr lang="en-IN" sz="1200" dirty="0" smtClean="0"/>
              <a:t>Diagram, </a:t>
            </a:r>
            <a:r>
              <a:rPr lang="en-IN" sz="1200" dirty="0"/>
              <a:t>Load Simulation Diagram for all </a:t>
            </a:r>
            <a:r>
              <a:rPr lang="en-IN" sz="1200" dirty="0" smtClean="0"/>
              <a:t>Modules, High </a:t>
            </a:r>
            <a:r>
              <a:rPr lang="en-IN" sz="1200" dirty="0"/>
              <a:t>Level Architecture for all </a:t>
            </a:r>
            <a:r>
              <a:rPr lang="en-IN" sz="1200" dirty="0" smtClean="0"/>
              <a:t>Modules, Detailed </a:t>
            </a:r>
            <a:r>
              <a:rPr lang="en-IN" sz="1200" dirty="0"/>
              <a:t>Architecture for all </a:t>
            </a:r>
            <a:r>
              <a:rPr lang="en-IN" sz="1200" dirty="0" smtClean="0"/>
              <a:t>Modules, Finalized </a:t>
            </a:r>
            <a:r>
              <a:rPr lang="en-IN" sz="1200" dirty="0"/>
              <a:t>Tech-Stack that is to be </a:t>
            </a:r>
            <a:r>
              <a:rPr lang="en-IN" sz="1200" dirty="0" smtClean="0"/>
              <a:t>used, Component Diagrams, Data-Flow </a:t>
            </a:r>
            <a:r>
              <a:rPr lang="en-IN" sz="1200" dirty="0"/>
              <a:t>Diagram - High Level and Detailed</a:t>
            </a:r>
            <a:endParaRPr lang="en-GB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454400"/>
            <a:ext cx="5376862" cy="2817091"/>
          </a:xfrm>
        </p:spPr>
        <p:txBody>
          <a:bodyPr/>
          <a:lstStyle/>
          <a:p>
            <a:r>
              <a:rPr lang="en-IN" dirty="0"/>
              <a:t>1</a:t>
            </a:r>
            <a:r>
              <a:rPr lang="en-IN" sz="1200" dirty="0"/>
              <a:t>. Process based </a:t>
            </a:r>
            <a:r>
              <a:rPr lang="en-IN" sz="1200" dirty="0" smtClean="0"/>
              <a:t>High Level Flow</a:t>
            </a:r>
            <a:endParaRPr lang="en-IN" sz="1200" dirty="0"/>
          </a:p>
          <a:p>
            <a:r>
              <a:rPr lang="en-IN" sz="1200" dirty="0"/>
              <a:t>2. Detailed Sub-Domain definitions for all Processes</a:t>
            </a:r>
          </a:p>
          <a:p>
            <a:r>
              <a:rPr lang="en-IN" sz="1200" dirty="0"/>
              <a:t>3. Modular split of API's &amp; services (micro) for all sub-domains and their abstractions</a:t>
            </a:r>
          </a:p>
          <a:p>
            <a:r>
              <a:rPr lang="en-IN" sz="1200" dirty="0"/>
              <a:t>4. High Level Architecture for all micro-services</a:t>
            </a:r>
          </a:p>
          <a:p>
            <a:r>
              <a:rPr lang="en-IN" sz="1200" dirty="0"/>
              <a:t>5. Detailed Architecture for all micro-services</a:t>
            </a:r>
          </a:p>
          <a:p>
            <a:r>
              <a:rPr lang="en-IN" sz="1200" dirty="0"/>
              <a:t>6. Data Flow Diagrams (High Level &amp; Detailed)</a:t>
            </a:r>
          </a:p>
          <a:p>
            <a:r>
              <a:rPr lang="en-IN" sz="1200" dirty="0"/>
              <a:t>7. Component Diagram</a:t>
            </a:r>
          </a:p>
          <a:p>
            <a:r>
              <a:rPr lang="en-IN" sz="1200" dirty="0"/>
              <a:t>8. UML Diagrams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/>
              <a:t>1 design resource + 2 Subject Matter Experts from Finance/Invest Advisory Domain (weekly 2-3 hours of availability</a:t>
            </a:r>
            <a:r>
              <a:rPr lang="en-IN" sz="1200" dirty="0" smtClean="0"/>
              <a:t>)</a:t>
            </a:r>
            <a:endParaRPr lang="en-IN" sz="1200" dirty="0"/>
          </a:p>
          <a:p>
            <a:r>
              <a:rPr lang="en-IN" sz="1200" b="1" dirty="0"/>
              <a:t>Timeline Estimations: </a:t>
            </a:r>
          </a:p>
          <a:p>
            <a:r>
              <a:rPr lang="en-IN" sz="1200" dirty="0"/>
              <a:t>Overall All diagrams can be completed in 4-5 months depending upon the availability of supportive </a:t>
            </a:r>
            <a:r>
              <a:rPr lang="en-IN" sz="1200" dirty="0" smtClean="0"/>
              <a:t>resources</a:t>
            </a:r>
            <a:endParaRPr lang="en-IN" sz="1200" dirty="0"/>
          </a:p>
          <a:p>
            <a:r>
              <a:rPr lang="en-IN" sz="1200" b="1" dirty="0"/>
              <a:t>Budget Estimations: </a:t>
            </a:r>
          </a:p>
          <a:p>
            <a:r>
              <a:rPr lang="en-IN" sz="1200" dirty="0"/>
              <a:t>SME's depending upon market analysis, design resource to be picked up as a fresher</a:t>
            </a:r>
            <a:endParaRPr lang="en-GB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High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Data Modelling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2"/>
            <a:ext cx="5376862" cy="1306808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/>
              <a:t>Data Model for Investment Advisory End-to-End </a:t>
            </a:r>
            <a:r>
              <a:rPr lang="en-IN" sz="1200" dirty="0" smtClean="0"/>
              <a:t>process</a:t>
            </a:r>
          </a:p>
          <a:p>
            <a:pPr marL="228600" indent="-228600">
              <a:buAutoNum type="arabicPeriod"/>
            </a:pPr>
            <a:r>
              <a:rPr lang="en-IN" sz="1200" dirty="0"/>
              <a:t>Data Model for Analytics (secondary ware-houses) - which will be used only later</a:t>
            </a: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pPr algn="ctr"/>
            <a:r>
              <a:rPr lang="en-IN" sz="1200" dirty="0"/>
              <a:t>T</a:t>
            </a:r>
            <a:r>
              <a:rPr lang="en-IN" sz="1200" dirty="0" smtClean="0"/>
              <a:t>o </a:t>
            </a:r>
            <a:r>
              <a:rPr lang="en-IN" sz="1200" dirty="0"/>
              <a:t>design </a:t>
            </a:r>
            <a:r>
              <a:rPr lang="en-IN" sz="1200" dirty="0" smtClean="0"/>
              <a:t>Data Model </a:t>
            </a:r>
            <a:r>
              <a:rPr lang="en-IN" sz="1200" dirty="0"/>
              <a:t>through available abstractions for the Investment Advisory </a:t>
            </a:r>
            <a:r>
              <a:rPr lang="en-IN" sz="1200" dirty="0" smtClean="0"/>
              <a:t>Domain</a:t>
            </a:r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  <a:endParaRPr lang="en-US" b="1" dirty="0" smtClean="0"/>
          </a:p>
          <a:p>
            <a:pPr algn="ctr"/>
            <a:r>
              <a:rPr lang="en-IN" sz="1200" dirty="0" smtClean="0"/>
              <a:t>An </a:t>
            </a:r>
            <a:r>
              <a:rPr lang="en-IN" sz="1200" dirty="0"/>
              <a:t>implementable Database Design which handles transactional, &amp; analytical needs of Advisory Domain </a:t>
            </a:r>
            <a:r>
              <a:rPr lang="en-IN" sz="1200" dirty="0" smtClean="0"/>
              <a:t>solutions/services</a:t>
            </a:r>
            <a:endParaRPr lang="en-GB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454400"/>
            <a:ext cx="5376862" cy="2817091"/>
          </a:xfrm>
        </p:spPr>
        <p:txBody>
          <a:bodyPr/>
          <a:lstStyle/>
          <a:p>
            <a:r>
              <a:rPr lang="en-IN" dirty="0"/>
              <a:t>1</a:t>
            </a:r>
            <a:r>
              <a:rPr lang="en-IN" sz="1200" dirty="0"/>
              <a:t>. Data Model for </a:t>
            </a:r>
            <a:r>
              <a:rPr lang="en-IN" sz="1200" dirty="0" err="1"/>
              <a:t>Onboarding</a:t>
            </a:r>
            <a:r>
              <a:rPr lang="en-IN" sz="1200" dirty="0"/>
              <a:t> process</a:t>
            </a:r>
          </a:p>
          <a:p>
            <a:r>
              <a:rPr lang="en-IN" sz="1200" dirty="0"/>
              <a:t>2. Data Model for Investment &amp; Planning process</a:t>
            </a:r>
          </a:p>
          <a:p>
            <a:r>
              <a:rPr lang="en-IN" sz="1200" dirty="0"/>
              <a:t>3. Data Model for Investment Related Operations(execution) process</a:t>
            </a:r>
          </a:p>
          <a:p>
            <a:r>
              <a:rPr lang="en-IN" sz="1200" dirty="0"/>
              <a:t>4. Data Model for Maintenance process</a:t>
            </a:r>
          </a:p>
          <a:p>
            <a:r>
              <a:rPr lang="en-IN" sz="1200" dirty="0"/>
              <a:t>5. Data Normalisation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/>
              <a:t>1 DB design for reviewing after each Data Model is </a:t>
            </a:r>
            <a:r>
              <a:rPr lang="en-IN" sz="1200" dirty="0" smtClean="0"/>
              <a:t>developed</a:t>
            </a:r>
          </a:p>
          <a:p>
            <a:r>
              <a:rPr lang="en-IN" sz="1200" b="1" dirty="0" smtClean="0"/>
              <a:t>Timeline </a:t>
            </a:r>
            <a:r>
              <a:rPr lang="en-IN" sz="1200" b="1" dirty="0"/>
              <a:t>Estimations: </a:t>
            </a:r>
          </a:p>
          <a:p>
            <a:r>
              <a:rPr lang="en-IN" sz="1200" dirty="0" smtClean="0"/>
              <a:t>`80 Man Days</a:t>
            </a:r>
            <a:endParaRPr lang="en-IN" sz="1200" dirty="0"/>
          </a:p>
          <a:p>
            <a:r>
              <a:rPr lang="en-IN" sz="1200" b="1" dirty="0"/>
              <a:t>Budget Estimations: </a:t>
            </a:r>
          </a:p>
          <a:p>
            <a:r>
              <a:rPr lang="en-IN" sz="1200" dirty="0"/>
              <a:t>DB Design Review to be done by Expert</a:t>
            </a:r>
            <a:endParaRPr lang="en-GB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High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9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Website Revamp, DDL &amp; SEO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2"/>
            <a:ext cx="5376862" cy="1306808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/>
              <a:t>Standardized Website for </a:t>
            </a:r>
            <a:r>
              <a:rPr lang="en-IN" sz="1200" dirty="0" smtClean="0"/>
              <a:t>29k</a:t>
            </a:r>
          </a:p>
          <a:p>
            <a:pPr marL="228600" indent="-228600">
              <a:buAutoNum type="arabicPeriod"/>
            </a:pPr>
            <a:r>
              <a:rPr lang="en-US" sz="1200" dirty="0"/>
              <a:t>SEO comparable to a standard Fortune-500 O</a:t>
            </a:r>
            <a:r>
              <a:rPr lang="en-US" sz="1200" dirty="0" smtClean="0"/>
              <a:t>rganization</a:t>
            </a:r>
          </a:p>
          <a:p>
            <a:pPr marL="228600" indent="-228600">
              <a:buAutoNum type="arabicPeriod"/>
            </a:pPr>
            <a:r>
              <a:rPr lang="en-IN" sz="1200" dirty="0" smtClean="0"/>
              <a:t>One-Stop shop </a:t>
            </a:r>
            <a:r>
              <a:rPr lang="en-IN" sz="1200" dirty="0"/>
              <a:t>for all info pertaining </a:t>
            </a:r>
            <a:r>
              <a:rPr lang="en-IN" sz="1200" dirty="0" smtClean="0"/>
              <a:t>to the Organization</a:t>
            </a:r>
            <a:endParaRPr lang="en-GB" sz="1200" dirty="0"/>
          </a:p>
          <a:p>
            <a:pPr marL="228600" indent="-228600">
              <a:buAutoNum type="arabicPeriod"/>
            </a:pPr>
            <a:r>
              <a:rPr lang="en-IN" sz="1200" dirty="0" smtClean="0"/>
              <a:t>Clearly </a:t>
            </a:r>
            <a:r>
              <a:rPr lang="en-IN" sz="1200" dirty="0"/>
              <a:t>Communicable website, </a:t>
            </a:r>
            <a:r>
              <a:rPr lang="en-IN" sz="1200" dirty="0" smtClean="0"/>
              <a:t>web layout, </a:t>
            </a:r>
            <a:r>
              <a:rPr lang="en-IN" sz="1200" dirty="0"/>
              <a:t>UI-UX designs and </a:t>
            </a:r>
            <a:r>
              <a:rPr lang="en-IN" sz="1200" dirty="0" smtClean="0"/>
              <a:t>Apt </a:t>
            </a:r>
            <a:r>
              <a:rPr lang="en-IN" sz="1200" dirty="0"/>
              <a:t>content</a:t>
            </a: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r>
              <a:rPr lang="en-IN" sz="1200" dirty="0" smtClean="0"/>
              <a:t>To Implement an appealing Website with Rich Content and Experience</a:t>
            </a:r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  <a:endParaRPr lang="en-US" b="1" dirty="0" smtClean="0"/>
          </a:p>
          <a:p>
            <a:pPr marL="228600" indent="-228600">
              <a:buAutoNum type="arabicPeriod"/>
            </a:pPr>
            <a:r>
              <a:rPr lang="en-IN" sz="1200" dirty="0" smtClean="0"/>
              <a:t>company </a:t>
            </a:r>
            <a:r>
              <a:rPr lang="en-IN" sz="1200" dirty="0"/>
              <a:t>website in par with best of the </a:t>
            </a:r>
            <a:r>
              <a:rPr lang="en-IN" sz="1200" dirty="0" smtClean="0"/>
              <a:t>Industry</a:t>
            </a:r>
          </a:p>
          <a:p>
            <a:pPr marL="228600" indent="-228600">
              <a:buAutoNum type="arabicPeriod"/>
            </a:pPr>
            <a:r>
              <a:rPr lang="en-IN" sz="1200" dirty="0"/>
              <a:t>optimised and yielding SEO ensuring better R</a:t>
            </a:r>
            <a:r>
              <a:rPr lang="en-IN" sz="1200" dirty="0" smtClean="0"/>
              <a:t>eachability</a:t>
            </a:r>
          </a:p>
          <a:p>
            <a:pPr marL="228600" indent="-228600">
              <a:buAutoNum type="arabicPeriod"/>
            </a:pPr>
            <a:r>
              <a:rPr lang="en-GB" sz="1200" dirty="0"/>
              <a:t>optimal user-interface and user-experience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719535" y="3132726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36588" y="3454400"/>
            <a:ext cx="5376862" cy="2817091"/>
          </a:xfrm>
        </p:spPr>
        <p:txBody>
          <a:bodyPr/>
          <a:lstStyle/>
          <a:p>
            <a:r>
              <a:rPr lang="en-IN" sz="1200" dirty="0" smtClean="0"/>
              <a:t>1</a:t>
            </a:r>
            <a:r>
              <a:rPr lang="en-IN" sz="1200" dirty="0"/>
              <a:t>. Web-Design and DDL for 29k</a:t>
            </a:r>
          </a:p>
          <a:p>
            <a:r>
              <a:rPr lang="en-IN" sz="1200" dirty="0"/>
              <a:t>2. Web-Layout Planning and Content Design and Management</a:t>
            </a:r>
          </a:p>
          <a:p>
            <a:r>
              <a:rPr lang="en-IN" sz="1200" dirty="0"/>
              <a:t>3. Web Development, Implementation, Testing and Hosting</a:t>
            </a:r>
          </a:p>
          <a:p>
            <a:r>
              <a:rPr lang="en-IN" sz="1200" dirty="0"/>
              <a:t>4. SEO Application, Meta-Tagging, Search Ranking</a:t>
            </a:r>
          </a:p>
          <a:p>
            <a:r>
              <a:rPr lang="en-IN" sz="1200" dirty="0"/>
              <a:t>5. Content Blogging</a:t>
            </a:r>
          </a:p>
          <a:p>
            <a:r>
              <a:rPr lang="en-IN" sz="1200" dirty="0"/>
              <a:t>6. Digital Art Direction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/>
              <a:t>2 Web-Designer(s), 1 Content Designer, 1 Angular Developer, 1 Digital Marketing Expert, Art </a:t>
            </a:r>
            <a:r>
              <a:rPr lang="en-IN" sz="1200" dirty="0" smtClean="0"/>
              <a:t>Director (contractual)</a:t>
            </a:r>
            <a:endParaRPr lang="en-IN" sz="1200" dirty="0"/>
          </a:p>
          <a:p>
            <a:r>
              <a:rPr lang="en-IN" sz="1200" b="1" dirty="0" smtClean="0"/>
              <a:t>Timeline </a:t>
            </a:r>
            <a:r>
              <a:rPr lang="en-IN" sz="1200" b="1" dirty="0"/>
              <a:t>Estimations: </a:t>
            </a:r>
          </a:p>
          <a:p>
            <a:r>
              <a:rPr lang="en-IN" sz="1200" dirty="0"/>
              <a:t>Overall All diagrams can be completed in 4-5 months depending upon the availability of supportive </a:t>
            </a:r>
            <a:r>
              <a:rPr lang="en-IN" sz="1200" dirty="0" smtClean="0"/>
              <a:t>resources &amp; continuity to be on-going</a:t>
            </a:r>
            <a:endParaRPr lang="en-IN" sz="1200" dirty="0"/>
          </a:p>
          <a:p>
            <a:r>
              <a:rPr lang="en-IN" sz="1200" b="1" dirty="0"/>
              <a:t>Budget Estimations: </a:t>
            </a:r>
          </a:p>
          <a:p>
            <a:r>
              <a:rPr lang="en-IN" sz="1200" dirty="0" smtClean="0"/>
              <a:t>~ 2 Lakhs (one-time investment) + employee compensations</a:t>
            </a:r>
            <a:endParaRPr lang="en-GB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8940908" y="212119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964" y="546208"/>
            <a:ext cx="20042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High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5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7" y="150630"/>
            <a:ext cx="9033886" cy="590232"/>
          </a:xfrm>
        </p:spPr>
        <p:txBody>
          <a:bodyPr/>
          <a:lstStyle/>
          <a:p>
            <a:r>
              <a:rPr lang="en-GB" dirty="0" smtClean="0"/>
              <a:t>Technology Vision, Principles, Roadmap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1405971"/>
            <a:ext cx="5376862" cy="1879155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/>
              <a:t>Define Technology Vision &amp; Roadmap, Technology Matrix, Technology </a:t>
            </a:r>
            <a:r>
              <a:rPr lang="en-IN" sz="1200" dirty="0" smtClean="0"/>
              <a:t>Processes, Maintain </a:t>
            </a:r>
            <a:r>
              <a:rPr lang="en-IN" sz="1200" dirty="0"/>
              <a:t>Technology Systems</a:t>
            </a:r>
          </a:p>
          <a:p>
            <a:pPr marL="228600" indent="-228600">
              <a:buAutoNum type="arabicPeriod"/>
            </a:pPr>
            <a:r>
              <a:rPr lang="en-IN" sz="1200" dirty="0"/>
              <a:t>Setup </a:t>
            </a:r>
            <a:r>
              <a:rPr lang="en-IN" sz="1200" dirty="0" smtClean="0"/>
              <a:t>SharePoint/Company </a:t>
            </a:r>
            <a:r>
              <a:rPr lang="en-IN" sz="1200" dirty="0"/>
              <a:t>Internal Communication Web </a:t>
            </a:r>
            <a:r>
              <a:rPr lang="en-IN" sz="1200" dirty="0" smtClean="0"/>
              <a:t>Portal</a:t>
            </a:r>
          </a:p>
          <a:p>
            <a:pPr marL="228600" indent="-228600">
              <a:buAutoNum type="arabicPeriod"/>
            </a:pPr>
            <a:r>
              <a:rPr lang="en-IN" sz="1200" dirty="0"/>
              <a:t>Define As-Is and Proposed Technology </a:t>
            </a:r>
            <a:r>
              <a:rPr lang="en-IN" sz="1200" dirty="0" smtClean="0"/>
              <a:t>Landscape, </a:t>
            </a:r>
            <a:r>
              <a:rPr lang="en-GB" sz="1200" dirty="0" smtClean="0"/>
              <a:t>Ticketing</a:t>
            </a:r>
          </a:p>
          <a:p>
            <a:pPr marL="228600" indent="-228600">
              <a:buAutoNum type="arabicPeriod"/>
            </a:pPr>
            <a:r>
              <a:rPr lang="en-GB" sz="1200" dirty="0"/>
              <a:t>Budgeting for technology</a:t>
            </a:r>
            <a:endParaRPr lang="en-GB" sz="1200" dirty="0" smtClean="0"/>
          </a:p>
          <a:p>
            <a:pPr marL="228600" indent="-228600">
              <a:buAutoNum type="arabicPeriod"/>
            </a:pPr>
            <a:r>
              <a:rPr lang="en-IN" sz="1200" dirty="0"/>
              <a:t>API and Endpoint, and Technology Standards and Decision Making Frameworks</a:t>
            </a: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28203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pPr marL="228600" indent="-228600">
              <a:buAutoNum type="arabicPeriod"/>
            </a:pPr>
            <a:r>
              <a:rPr lang="en-IN" sz="1200" dirty="0" smtClean="0"/>
              <a:t>To </a:t>
            </a:r>
            <a:r>
              <a:rPr lang="en-IN" sz="1200" dirty="0"/>
              <a:t>provide Engineering Vision, Matrix and Roadmap for Technology Department of the </a:t>
            </a:r>
            <a:r>
              <a:rPr lang="en-IN" sz="1200" dirty="0" smtClean="0"/>
              <a:t>Organisation</a:t>
            </a:r>
          </a:p>
          <a:p>
            <a:pPr marL="228600" indent="-228600">
              <a:buAutoNum type="arabicPeriod"/>
            </a:pPr>
            <a:r>
              <a:rPr lang="en-IN" sz="1200" dirty="0"/>
              <a:t>To provide principles and </a:t>
            </a:r>
            <a:r>
              <a:rPr lang="en-IN" sz="1200" dirty="0" smtClean="0"/>
              <a:t>guidelines, framework </a:t>
            </a:r>
            <a:r>
              <a:rPr lang="en-IN" sz="1200" dirty="0"/>
              <a:t>for Technology decision making and design </a:t>
            </a:r>
            <a:r>
              <a:rPr lang="en-IN" sz="1200" dirty="0" smtClean="0"/>
              <a:t>philosophies</a:t>
            </a:r>
          </a:p>
          <a:p>
            <a:r>
              <a:rPr lang="en-US" b="1" dirty="0" smtClean="0"/>
              <a:t>Outcome</a:t>
            </a:r>
            <a:r>
              <a:rPr lang="en-US" b="1" dirty="0"/>
              <a:t>: </a:t>
            </a:r>
            <a:endParaRPr lang="en-US" b="1" dirty="0" smtClean="0"/>
          </a:p>
          <a:p>
            <a:r>
              <a:rPr lang="en-IN" sz="1200" dirty="0"/>
              <a:t>Established Technology Department and </a:t>
            </a:r>
            <a:r>
              <a:rPr lang="en-IN" sz="1200" dirty="0" smtClean="0"/>
              <a:t>Solution </a:t>
            </a:r>
            <a:r>
              <a:rPr lang="en-IN" sz="1200" dirty="0"/>
              <a:t>ecosystem for Business Challenges in 29k</a:t>
            </a:r>
            <a:endParaRPr lang="en-US" sz="1200" dirty="0" smtClean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544224" y="3513727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544224" y="4064001"/>
            <a:ext cx="5376862" cy="1874982"/>
          </a:xfrm>
        </p:spPr>
        <p:txBody>
          <a:bodyPr/>
          <a:lstStyle/>
          <a:p>
            <a:r>
              <a:rPr lang="en-IN" sz="1200" dirty="0"/>
              <a:t>1. </a:t>
            </a:r>
            <a:r>
              <a:rPr lang="en-IN" sz="1200" dirty="0" smtClean="0"/>
              <a:t>SharePoint </a:t>
            </a:r>
            <a:r>
              <a:rPr lang="en-IN" sz="1200" dirty="0"/>
              <a:t>site for Organisation, System Listing, SDLC-Agile Manifesto as Process, Roadmap Definitions</a:t>
            </a:r>
          </a:p>
          <a:p>
            <a:r>
              <a:rPr lang="en-IN" sz="1200" dirty="0"/>
              <a:t>2. Implement Ticketing for inter-departmental communications, and KPI metrics design and implementation</a:t>
            </a:r>
          </a:p>
          <a:p>
            <a:r>
              <a:rPr lang="en-IN" sz="1200" dirty="0"/>
              <a:t>3. API and Tech Stack, Technology Matrix Framework Design</a:t>
            </a:r>
          </a:p>
          <a:p>
            <a:r>
              <a:rPr lang="en-IN" sz="1200" dirty="0"/>
              <a:t>4. System Maintenance and related detailing</a:t>
            </a:r>
          </a:p>
          <a:p>
            <a:r>
              <a:rPr lang="en-IN" sz="1200" dirty="0"/>
              <a:t>5. Budget Forecasting &amp; Handling for </a:t>
            </a:r>
            <a:r>
              <a:rPr lang="en-IN" sz="1200" dirty="0" smtClean="0"/>
              <a:t>Technology dept.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/>
              <a:t>CTO Role </a:t>
            </a:r>
            <a:endParaRPr lang="en-IN" sz="1200" dirty="0" smtClean="0"/>
          </a:p>
          <a:p>
            <a:r>
              <a:rPr lang="en-IN" sz="1200" b="1" dirty="0" smtClean="0"/>
              <a:t>Timeline </a:t>
            </a:r>
            <a:r>
              <a:rPr lang="en-IN" sz="1200" b="1" dirty="0"/>
              <a:t>Estimations: </a:t>
            </a:r>
          </a:p>
          <a:p>
            <a:r>
              <a:rPr lang="en-IN" sz="1200" dirty="0"/>
              <a:t>Requires detailed study and research on state-of-the-art Technology implementations </a:t>
            </a:r>
            <a:endParaRPr lang="en-IN" sz="1200" dirty="0" smtClean="0"/>
          </a:p>
          <a:p>
            <a:r>
              <a:rPr lang="en-IN" sz="1200" b="1" dirty="0" smtClean="0"/>
              <a:t>Budget </a:t>
            </a:r>
            <a:r>
              <a:rPr lang="en-IN" sz="1200" b="1" dirty="0"/>
              <a:t>Estimations: </a:t>
            </a:r>
          </a:p>
          <a:p>
            <a:r>
              <a:rPr lang="en-IN" sz="1200" dirty="0" smtClean="0"/>
              <a:t>CTO Salary</a:t>
            </a:r>
            <a:endParaRPr lang="en-GB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10621926" y="245667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71031" y="656485"/>
            <a:ext cx="8851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Medium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8" y="150630"/>
            <a:ext cx="7029594" cy="590232"/>
          </a:xfrm>
        </p:spPr>
        <p:txBody>
          <a:bodyPr/>
          <a:lstStyle/>
          <a:p>
            <a:r>
              <a:rPr lang="en-GB" dirty="0" smtClean="0"/>
              <a:t>Technology Infrastructure Setup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6" y="910451"/>
            <a:ext cx="5376862" cy="288009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62780" y="1236027"/>
            <a:ext cx="5376862" cy="242872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/>
              <a:t>Employee Resource Allocation (System Requirements, Maintenance(Repair), Contingency Planning, timelines for allocation, Vendor Management, Usage Policy) and mechanism for implementation/enforcement </a:t>
            </a:r>
            <a:endParaRPr lang="en-IN" sz="1200" dirty="0" smtClean="0"/>
          </a:p>
          <a:p>
            <a:pPr marL="228600" indent="-228600">
              <a:buAutoNum type="arabicPeriod"/>
            </a:pPr>
            <a:r>
              <a:rPr lang="en-IN" sz="1200" dirty="0"/>
              <a:t>Office Server Setup - For Internal Website hosting, Application Deployment and Testing, Disaster Recovery Planning, Server Contingency &amp; Design, Shared Drive, Databases, Network &amp; </a:t>
            </a:r>
            <a:r>
              <a:rPr lang="en-IN" sz="1200" dirty="0" smtClean="0"/>
              <a:t>Communications</a:t>
            </a:r>
          </a:p>
          <a:p>
            <a:pPr marL="228600" indent="-228600">
              <a:buAutoNum type="arabicPeriod"/>
            </a:pPr>
            <a:r>
              <a:rPr lang="en-GB" sz="1200" dirty="0"/>
              <a:t>Product Procurement - Software/Hardware/Service Procurement Process Implementation, Documentation &amp; Blacklisting/Whitelisting</a:t>
            </a:r>
          </a:p>
          <a:p>
            <a:pPr marL="228600" indent="-228600">
              <a:buAutoNum type="arabicPeriod"/>
            </a:pPr>
            <a:r>
              <a:rPr lang="en-GB" sz="1200" dirty="0"/>
              <a:t>- 24x7 Infrastructure Support &amp; Issue Management, Change Management </a:t>
            </a:r>
            <a:r>
              <a:rPr lang="en-GB" sz="1200" dirty="0" smtClean="0"/>
              <a:t>Policies</a:t>
            </a:r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208105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sz="1200" dirty="0" smtClean="0"/>
              <a:t>To </a:t>
            </a:r>
            <a:r>
              <a:rPr lang="en-IN" sz="1200" dirty="0"/>
              <a:t>provide a self-sustained technology infrastructure environment for apt functioning of existing processes in parallel, along with </a:t>
            </a:r>
            <a:r>
              <a:rPr lang="en-IN" sz="1200" dirty="0" smtClean="0"/>
              <a:t>opportunities </a:t>
            </a:r>
            <a:r>
              <a:rPr lang="en-IN" sz="1200" dirty="0"/>
              <a:t>for scaling and for detailed project execution of Solution Architecting for the Investment Advisory Domain </a:t>
            </a:r>
            <a:endParaRPr lang="en-IN" sz="1200" dirty="0" smtClean="0"/>
          </a:p>
          <a:p>
            <a:pPr marL="228600" indent="-228600">
              <a:buAutoNum type="arabicPeriod"/>
            </a:pPr>
            <a:r>
              <a:rPr lang="en-IN" sz="1200" dirty="0"/>
              <a:t>To provide process definitions relating to 29k's Maintenance, Support and Technology Infrastructure Operations </a:t>
            </a:r>
            <a:endParaRPr lang="en-IN" sz="1200" dirty="0" smtClean="0"/>
          </a:p>
          <a:p>
            <a:pPr marL="228600" indent="-228600">
              <a:buAutoNum type="arabicPeriod"/>
            </a:pPr>
            <a:r>
              <a:rPr lang="en-IN" sz="1200" dirty="0"/>
              <a:t>To ensure DevOps setup and cost-effective solutions for Software Testing &amp; Deployment in On-Prem and Cloud </a:t>
            </a:r>
            <a:r>
              <a:rPr lang="en-IN" sz="1200" dirty="0" smtClean="0"/>
              <a:t>environments</a:t>
            </a:r>
          </a:p>
          <a:p>
            <a:pPr marL="228600" indent="-228600">
              <a:buAutoNum type="arabicPeriod"/>
            </a:pPr>
            <a:r>
              <a:rPr lang="en-IN" sz="1200" dirty="0"/>
              <a:t>To ensure Asset Management and facilitate procurement related to Technology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516515" y="3664748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516515" y="4023989"/>
            <a:ext cx="5376862" cy="2161309"/>
          </a:xfrm>
        </p:spPr>
        <p:txBody>
          <a:bodyPr/>
          <a:lstStyle/>
          <a:p>
            <a:r>
              <a:rPr lang="en-IN" sz="1200" dirty="0" smtClean="0"/>
              <a:t>1</a:t>
            </a:r>
            <a:r>
              <a:rPr lang="en-IN" sz="1200" dirty="0"/>
              <a:t>. Product/Service/Tools Product Listing, Procurement Procedure and related implementation and documentation</a:t>
            </a:r>
          </a:p>
          <a:p>
            <a:r>
              <a:rPr lang="en-IN" sz="1200" dirty="0"/>
              <a:t>2. Internal Server Setup </a:t>
            </a:r>
            <a:r>
              <a:rPr lang="en-IN" sz="1200" dirty="0" smtClean="0"/>
              <a:t>– Hyper-vising, </a:t>
            </a:r>
            <a:r>
              <a:rPr lang="en-IN" sz="1200" dirty="0"/>
              <a:t>and related planning, design and setup with Disaster Recovery</a:t>
            </a:r>
          </a:p>
          <a:p>
            <a:r>
              <a:rPr lang="en-IN" sz="1200" dirty="0"/>
              <a:t>3. Cloud Competitor Analytics - Resource &amp; related Contingency Planning</a:t>
            </a:r>
          </a:p>
          <a:p>
            <a:r>
              <a:rPr lang="en-IN" sz="1200" dirty="0"/>
              <a:t>4. Employee Resource Allocation and related Policy making &amp; implementation</a:t>
            </a:r>
          </a:p>
          <a:p>
            <a:r>
              <a:rPr lang="en-IN" sz="1200" dirty="0"/>
              <a:t>5. Infrastructure Costing, and Spend Analytics process definition</a:t>
            </a:r>
          </a:p>
          <a:p>
            <a:r>
              <a:rPr lang="en-IN" sz="1200" dirty="0"/>
              <a:t>6. Infrastructure Management Process Support Policy &amp; setup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/>
              <a:t>A continuous and </a:t>
            </a:r>
            <a:r>
              <a:rPr lang="en-IN" sz="1200" dirty="0" smtClean="0"/>
              <a:t>evolving </a:t>
            </a:r>
            <a:r>
              <a:rPr lang="en-IN" sz="1200" dirty="0"/>
              <a:t>process</a:t>
            </a:r>
          </a:p>
          <a:p>
            <a:r>
              <a:rPr lang="en-IN" sz="1200" dirty="0"/>
              <a:t>Each milestone can be handled in parallel with minimum/low dependency</a:t>
            </a:r>
          </a:p>
          <a:p>
            <a:r>
              <a:rPr lang="en-IN" sz="1200" dirty="0"/>
              <a:t>Setup would involve dependency on 3rd Party/Vendors as Stakeholders, effective timelines can only be deduced after detailed breakdown</a:t>
            </a:r>
          </a:p>
          <a:p>
            <a:r>
              <a:rPr lang="en-IN" sz="1200" dirty="0"/>
              <a:t>Post the complete setup and implementation - An infrastructure Team of at least 2 members until the org holds </a:t>
            </a:r>
            <a:r>
              <a:rPr lang="en-IN" sz="1200" dirty="0" smtClean="0"/>
              <a:t>up to </a:t>
            </a:r>
            <a:r>
              <a:rPr lang="en-IN" sz="1200" dirty="0"/>
              <a:t>100 employees. </a:t>
            </a:r>
            <a:endParaRPr lang="en-IN" sz="1200" dirty="0" smtClean="0"/>
          </a:p>
          <a:p>
            <a:r>
              <a:rPr lang="en-US" sz="1200" b="1" dirty="0" smtClean="0"/>
              <a:t>9 – 10 Months</a:t>
            </a:r>
            <a:endParaRPr lang="en-IN" sz="1200" b="1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10515654" y="179737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5654" y="541821"/>
            <a:ext cx="8912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Medium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0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Project0 – Documentation &amp; Domain </a:t>
            </a:r>
            <a:r>
              <a:rPr lang="en-GB" dirty="0" err="1" smtClean="0"/>
              <a:t>Reqs</a:t>
            </a:r>
            <a:r>
              <a:rPr lang="en-GB" dirty="0" smtClean="0"/>
              <a:t> Capture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Departments and their Functional Activities, Prosperity Architecture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Templates and Sample Reporting Artefacts, their types and methods of Generation and Communications with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Survey of existing Software Solution made available through ZOHO chain of products made to fit Business Process Workflow, along with a set of COTS (Commercial Off-The Shelf) components (</a:t>
            </a:r>
            <a:r>
              <a:rPr lang="en-GB" dirty="0" err="1" smtClean="0"/>
              <a:t>PandaDoc</a:t>
            </a:r>
            <a:r>
              <a:rPr lang="en-GB" dirty="0" smtClean="0"/>
              <a:t> </a:t>
            </a:r>
            <a:r>
              <a:rPr lang="en-GB" dirty="0" err="1" smtClean="0"/>
              <a:t>etc</a:t>
            </a:r>
            <a:r>
              <a:rPr lang="en-GB" dirty="0" smtClean="0"/>
              <a:t>) and also in collaboration with 3</a:t>
            </a:r>
            <a:r>
              <a:rPr lang="en-GB" baseline="30000" dirty="0" smtClean="0"/>
              <a:t>rd</a:t>
            </a:r>
            <a:r>
              <a:rPr lang="en-GB" dirty="0" smtClean="0"/>
              <a:t> Party Client Assessment and Reporting Tools also detailing their tentative/ball-park-estimate of Costing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Capture the existing workflow into Generic High Level Function Definitions, along with Team’s timely support into compiling screenshots of the involved functional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Interaction with all Team Members, Deeper look into the Pain Points of different Functional Activities in the complete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Drive with Stockal for Reporting through Mobile Application, a Tech Collaborative attempt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Looking forward to Scaling through Technology, Embracing Agile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All Documentations available on Git Link: </a:t>
            </a:r>
            <a:r>
              <a:rPr lang="en-IN" dirty="0">
                <a:hlinkClick r:id="rId2"/>
              </a:rPr>
              <a:t>https://github.com/29kAdvisers/documentations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Bird’s eye view into 29k’s Investment Advisory Processes &amp; Strategy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36587" y="150630"/>
            <a:ext cx="9153957" cy="590232"/>
          </a:xfrm>
        </p:spPr>
        <p:txBody>
          <a:bodyPr/>
          <a:lstStyle/>
          <a:p>
            <a:r>
              <a:rPr lang="en-GB" dirty="0" smtClean="0"/>
              <a:t>Policy, Process Alignment &amp; Recruitment</a:t>
            </a:r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56214" y="692400"/>
            <a:ext cx="5376862" cy="457200"/>
          </a:xfrm>
        </p:spPr>
        <p:txBody>
          <a:bodyPr/>
          <a:lstStyle/>
          <a:p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6179343" y="921000"/>
            <a:ext cx="5376862" cy="457200"/>
          </a:xfrm>
        </p:spPr>
        <p:txBody>
          <a:bodyPr/>
          <a:lstStyle/>
          <a:p>
            <a:r>
              <a:rPr lang="en-GB" dirty="0" smtClean="0"/>
              <a:t>Goals &amp; Outcome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656216" y="988291"/>
            <a:ext cx="5376862" cy="2416909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Required Set of </a:t>
            </a:r>
            <a:r>
              <a:rPr lang="en-US" sz="1200" dirty="0"/>
              <a:t>Base Policies - </a:t>
            </a:r>
            <a:r>
              <a:rPr lang="en-US" sz="1200" dirty="0">
                <a:hlinkClick r:id="rId2"/>
              </a:rPr>
              <a:t>https://resources.workable.com/company-policies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Following Processes: </a:t>
            </a:r>
          </a:p>
          <a:p>
            <a:r>
              <a:rPr lang="en-US" sz="1200" dirty="0"/>
              <a:t>	a. Customer Acquisition &amp; </a:t>
            </a:r>
            <a:r>
              <a:rPr lang="en-US" sz="1200" dirty="0" smtClean="0"/>
              <a:t>Marketing</a:t>
            </a:r>
          </a:p>
          <a:p>
            <a:r>
              <a:rPr lang="en-US" sz="1200" dirty="0"/>
              <a:t>	b. HR &amp; Finance (Accounting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	c. Technology &amp; Product </a:t>
            </a:r>
            <a:r>
              <a:rPr lang="en-US" sz="1200" dirty="0" smtClean="0"/>
              <a:t>Development</a:t>
            </a:r>
          </a:p>
          <a:p>
            <a:r>
              <a:rPr lang="en-US" sz="1200" dirty="0"/>
              <a:t>	d. Quality &amp; Product/Service </a:t>
            </a:r>
            <a:r>
              <a:rPr lang="en-US" sz="1200" dirty="0" smtClean="0"/>
              <a:t>Delivery</a:t>
            </a:r>
          </a:p>
          <a:p>
            <a:r>
              <a:rPr lang="en-US" sz="1200" dirty="0"/>
              <a:t>	e. Management</a:t>
            </a:r>
            <a:endParaRPr lang="en-US" sz="1200" dirty="0" smtClean="0"/>
          </a:p>
          <a:p>
            <a:pPr marL="228600" indent="-228600">
              <a:buAutoNum type="arabicPeriod"/>
            </a:pPr>
            <a:endParaRPr lang="en-GB" sz="12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6179343" y="1198460"/>
            <a:ext cx="5523129" cy="2395183"/>
          </a:xfrm>
        </p:spPr>
        <p:txBody>
          <a:bodyPr/>
          <a:lstStyle/>
          <a:p>
            <a:r>
              <a:rPr lang="en-GB" b="1" dirty="0" smtClean="0"/>
              <a:t>Goals: </a:t>
            </a:r>
          </a:p>
          <a:p>
            <a:r>
              <a:rPr lang="en-IN" sz="1000" dirty="0" smtClean="0"/>
              <a:t>1</a:t>
            </a:r>
            <a:r>
              <a:rPr lang="en-IN" sz="1000" dirty="0"/>
              <a:t>. To have an established setup of policies and processes as per the standards of Fortune-500.</a:t>
            </a:r>
          </a:p>
          <a:p>
            <a:r>
              <a:rPr lang="en-IN" sz="1000" dirty="0"/>
              <a:t>2. Simple, Implementable, Extendable, Relevant &amp; Reliable policy and process definitions meeting SMART </a:t>
            </a:r>
            <a:r>
              <a:rPr lang="en-IN" sz="1000" dirty="0" smtClean="0"/>
              <a:t>benchmark</a:t>
            </a:r>
            <a:endParaRPr lang="en-IN" sz="1000" dirty="0"/>
          </a:p>
          <a:p>
            <a:r>
              <a:rPr lang="en-IN" sz="1000" dirty="0" smtClean="0"/>
              <a:t>3</a:t>
            </a:r>
            <a:r>
              <a:rPr lang="en-IN" sz="1000" dirty="0"/>
              <a:t>. To lay principles for Work-Ethics, Philosophies, </a:t>
            </a:r>
            <a:r>
              <a:rPr lang="en-IN" sz="1000" dirty="0" smtClean="0"/>
              <a:t>Self-Development </a:t>
            </a:r>
            <a:r>
              <a:rPr lang="en-IN" sz="1000" dirty="0"/>
              <a:t>&amp; Performance</a:t>
            </a:r>
          </a:p>
          <a:p>
            <a:r>
              <a:rPr lang="en-IN" sz="1000" dirty="0"/>
              <a:t>4. To build framework to ensure adherence to legal &amp; regulatory terms for our service renderings </a:t>
            </a:r>
          </a:p>
          <a:p>
            <a:r>
              <a:rPr lang="en-IN" sz="1000" dirty="0"/>
              <a:t>5. To ensure great Work-Culture &amp; transparency through up-to-date Organisational Policies</a:t>
            </a:r>
          </a:p>
          <a:p>
            <a:r>
              <a:rPr lang="en-IN" sz="1000" dirty="0"/>
              <a:t>6. To ensure Continuous Improvement through Core Process Designs &amp; Architecture</a:t>
            </a:r>
            <a:endParaRPr lang="en-GB" sz="10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507279" y="3513727"/>
            <a:ext cx="5376862" cy="321674"/>
          </a:xfrm>
        </p:spPr>
        <p:txBody>
          <a:bodyPr/>
          <a:lstStyle/>
          <a:p>
            <a:r>
              <a:rPr lang="en-GB" dirty="0" smtClean="0"/>
              <a:t>Mile Stones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160870" y="3606801"/>
            <a:ext cx="5376862" cy="457200"/>
          </a:xfrm>
        </p:spPr>
        <p:txBody>
          <a:bodyPr/>
          <a:lstStyle/>
          <a:p>
            <a:r>
              <a:rPr lang="en-GB" dirty="0" smtClean="0"/>
              <a:t>Estimation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507279" y="3943928"/>
            <a:ext cx="5376862" cy="2410691"/>
          </a:xfrm>
        </p:spPr>
        <p:txBody>
          <a:bodyPr/>
          <a:lstStyle/>
          <a:p>
            <a:r>
              <a:rPr lang="en-IN" sz="1200" dirty="0" smtClean="0"/>
              <a:t>0</a:t>
            </a:r>
            <a:r>
              <a:rPr lang="en-IN" sz="1200" dirty="0"/>
              <a:t>. Lead Time for Basic Survey and Planning</a:t>
            </a:r>
          </a:p>
          <a:p>
            <a:r>
              <a:rPr lang="en-IN" sz="1200" dirty="0"/>
              <a:t>1. Employee &amp; Recruitment Policies Definitions</a:t>
            </a:r>
          </a:p>
          <a:p>
            <a:r>
              <a:rPr lang="en-IN" sz="1200" dirty="0"/>
              <a:t>2. Customer, Information Security &amp; Legal Regulatory Policies Definitions</a:t>
            </a:r>
          </a:p>
          <a:p>
            <a:r>
              <a:rPr lang="en-IN" sz="1200" dirty="0"/>
              <a:t>3. Operational Policies &amp; SLA Definitions </a:t>
            </a:r>
            <a:r>
              <a:rPr lang="en-IN" sz="1200" dirty="0" smtClean="0"/>
              <a:t>etc.</a:t>
            </a:r>
            <a:endParaRPr lang="en-IN" sz="1200" dirty="0"/>
          </a:p>
          <a:p>
            <a:r>
              <a:rPr lang="en-IN" sz="1200" dirty="0"/>
              <a:t>4. </a:t>
            </a:r>
            <a:r>
              <a:rPr lang="en-IN" sz="1200" dirty="0" smtClean="0"/>
              <a:t>Organization Structure</a:t>
            </a:r>
            <a:endParaRPr lang="en-IN" sz="1200" dirty="0"/>
          </a:p>
          <a:p>
            <a:r>
              <a:rPr lang="en-IN" sz="1200" dirty="0"/>
              <a:t>5. Process Scoping &amp; Roadmap Designs</a:t>
            </a:r>
          </a:p>
          <a:p>
            <a:r>
              <a:rPr lang="en-IN" sz="1200" dirty="0"/>
              <a:t>6. Process Objectives, Implementation Plan &amp; Scheduling</a:t>
            </a:r>
          </a:p>
          <a:p>
            <a:r>
              <a:rPr lang="en-IN" sz="1200" dirty="0"/>
              <a:t>7. Process Maturity </a:t>
            </a:r>
            <a:r>
              <a:rPr lang="en-IN" sz="1200" dirty="0" smtClean="0"/>
              <a:t>Gauging </a:t>
            </a:r>
            <a:r>
              <a:rPr lang="en-IN" sz="1200" dirty="0"/>
              <a:t>Mechanism Design</a:t>
            </a:r>
            <a:endParaRPr lang="en-GB" sz="1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179343" y="4064001"/>
            <a:ext cx="5376862" cy="2290618"/>
          </a:xfrm>
        </p:spPr>
        <p:txBody>
          <a:bodyPr/>
          <a:lstStyle/>
          <a:p>
            <a:r>
              <a:rPr lang="en-IN" sz="1200" b="1" dirty="0"/>
              <a:t>Effort Estimations (Staffing &amp; Manpower): </a:t>
            </a:r>
          </a:p>
          <a:p>
            <a:r>
              <a:rPr lang="en-IN" sz="1200" dirty="0" smtClean="0"/>
              <a:t>1 Content Writer, + Core Team</a:t>
            </a:r>
            <a:endParaRPr lang="en-IN" sz="1200" dirty="0"/>
          </a:p>
          <a:p>
            <a:r>
              <a:rPr lang="en-IN" sz="1200" b="1" dirty="0"/>
              <a:t>Timeline Estimations: </a:t>
            </a:r>
          </a:p>
          <a:p>
            <a:r>
              <a:rPr lang="en-IN" sz="1200" dirty="0" smtClean="0"/>
              <a:t>220 Man Days</a:t>
            </a:r>
            <a:endParaRPr lang="en-IN" sz="1200" dirty="0"/>
          </a:p>
          <a:p>
            <a:r>
              <a:rPr lang="en-IN" sz="1200" b="1" dirty="0"/>
              <a:t>Budget Estimations: </a:t>
            </a:r>
          </a:p>
          <a:p>
            <a:r>
              <a:rPr lang="en-US" sz="1200" dirty="0" smtClean="0"/>
              <a:t>~ Relatively Low</a:t>
            </a:r>
            <a:endParaRPr lang="en-GB" sz="1200" dirty="0"/>
          </a:p>
        </p:txBody>
      </p:sp>
      <p:sp>
        <p:nvSpPr>
          <p:cNvPr id="11" name="Title 19"/>
          <p:cNvSpPr txBox="1">
            <a:spLocks/>
          </p:cNvSpPr>
          <p:nvPr/>
        </p:nvSpPr>
        <p:spPr bwMode="black">
          <a:xfrm>
            <a:off x="10515654" y="120635"/>
            <a:ext cx="1145202" cy="361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TESCO Modern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ea typeface="+mn-ea"/>
                <a:cs typeface="+mn-cs"/>
              </a:rPr>
              <a:t>Priority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63224" y="494641"/>
            <a:ext cx="11060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Medium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0000" dirty="0"/>
              <a:t>Thank you</a:t>
            </a:r>
            <a:r>
              <a:rPr lang="en-GB" sz="10000" dirty="0">
                <a:solidFill>
                  <a:srgbClr val="EE1C2E"/>
                </a:solidFill>
              </a:rPr>
              <a:t>.</a:t>
            </a:r>
            <a:r>
              <a:rPr lang="en-GB" sz="10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29k – In Review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 smtClean="0"/>
              <a:t>Pain Points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Client Success Management: to be filled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Advisory: to be filled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Execution: to be filled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Marketing: to be filled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Maintenance: to be filled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 smtClean="0"/>
              <a:t>Improvement Opportunities in Existing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Multiple Websites into a Single Source with better SEO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Inter-Departmental Functional Communications through Ticketing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Workflow/Process Improvements &amp; Automation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Computer Software and Hardware Infrastructure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Departmentalisation and Defining Functional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Spend on Products and Tools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Documentation, KT Methods, Information Storage &amp; Sharing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Client Engagement and Reporting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 Deeper Look into Challenges for Scaling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Devices in the Cloud - Technology | Devices are connected to… | Flickr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12" y="1588395"/>
            <a:ext cx="3240088" cy="231525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Business Triangle</a:t>
            </a:r>
            <a:endParaRPr lang="en-GB" sz="36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smtClean="0"/>
              <a:t>Solving the Challenges for Scale through the Big 3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785746" y="4075228"/>
            <a:ext cx="3240000" cy="501650"/>
          </a:xfrm>
        </p:spPr>
        <p:txBody>
          <a:bodyPr/>
          <a:lstStyle/>
          <a:p>
            <a:r>
              <a:rPr lang="en-GB" b="1" dirty="0" smtClean="0"/>
              <a:t>People</a:t>
            </a:r>
            <a:endParaRPr lang="en-GB" b="1" dirty="0"/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476000" y="4075228"/>
            <a:ext cx="3240000" cy="501650"/>
          </a:xfrm>
        </p:spPr>
        <p:txBody>
          <a:bodyPr/>
          <a:lstStyle/>
          <a:p>
            <a:r>
              <a:rPr lang="en-GB" b="1" dirty="0" smtClean="0"/>
              <a:t>Technology</a:t>
            </a:r>
            <a:endParaRPr lang="en-GB" b="1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8273517" y="4075228"/>
            <a:ext cx="3240000" cy="501650"/>
          </a:xfrm>
        </p:spPr>
        <p:txBody>
          <a:bodyPr/>
          <a:lstStyle/>
          <a:p>
            <a:r>
              <a:rPr lang="en-GB" b="1" dirty="0" smtClean="0"/>
              <a:t>Process</a:t>
            </a:r>
            <a:endParaRPr lang="en-GB" b="1" dirty="0"/>
          </a:p>
        </p:txBody>
      </p:sp>
      <p:pic>
        <p:nvPicPr>
          <p:cNvPr id="19" name="Content Placeholder 18" descr="Article: Is Skill Development the Right Choice? — People Matters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3" y="1773109"/>
            <a:ext cx="3240087" cy="1822548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017" y="1827133"/>
            <a:ext cx="2667000" cy="1714500"/>
          </a:xfrm>
        </p:spPr>
      </p:pic>
      <p:sp>
        <p:nvSpPr>
          <p:cNvPr id="23" name="TextBox 22"/>
          <p:cNvSpPr txBox="1"/>
          <p:nvPr/>
        </p:nvSpPr>
        <p:spPr>
          <a:xfrm>
            <a:off x="979055" y="4673600"/>
            <a:ext cx="30466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Capable Team in the Right Place, at the Right Time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9010" y="4673598"/>
            <a:ext cx="30466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Advanced, Innovative and Highly-Secure Tool Set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60017" y="4673598"/>
            <a:ext cx="30466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Well-Defined, Robust, Flexible and Adaptable Process</a:t>
            </a:r>
            <a:endParaRPr lang="en-IN" sz="1600" dirty="0" err="1" smtClean="0">
              <a:solidFill>
                <a:schemeClr val="tx2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Business Triangle Solution Model</a:t>
            </a:r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b="1" dirty="0"/>
              <a:t>Business Process Workflow </a:t>
            </a:r>
            <a:r>
              <a:rPr lang="en-GB" sz="3200" b="1" dirty="0" smtClean="0"/>
              <a:t>Management</a:t>
            </a:r>
          </a:p>
          <a:p>
            <a:r>
              <a:rPr lang="en-GB" b="1" dirty="0"/>
              <a:t>As-Is v/s Proposed Models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3200" b="1" dirty="0"/>
              <a:t>Building In-House Interface Application</a:t>
            </a:r>
          </a:p>
          <a:p>
            <a:r>
              <a:rPr lang="en-GB" b="1" dirty="0" smtClean="0"/>
              <a:t>Top </a:t>
            </a:r>
            <a:r>
              <a:rPr lang="en-GB" b="1" dirty="0"/>
              <a:t>10 Project </a:t>
            </a:r>
            <a:r>
              <a:rPr lang="en-GB" b="1" dirty="0" smtClean="0"/>
              <a:t>Listing</a:t>
            </a:r>
            <a:endParaRPr lang="en-GB" b="1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 smtClean="0"/>
              <a:t>Organisation Structure &amp; Recruitment Policies</a:t>
            </a:r>
          </a:p>
          <a:p>
            <a:r>
              <a:rPr lang="en-GB" b="1" dirty="0"/>
              <a:t>As-Is v/s Proposed </a:t>
            </a:r>
            <a:r>
              <a:rPr lang="en-GB" b="1" dirty="0" smtClean="0"/>
              <a:t>Model</a:t>
            </a:r>
            <a:endParaRPr lang="en-GB" b="1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People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1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Departments 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As-Is</a:t>
            </a:r>
            <a:endParaRPr lang="en-IN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798" y="1311275"/>
            <a:ext cx="10012404" cy="4452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Departments 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Proposed</a:t>
            </a:r>
            <a:endParaRPr lang="en-IN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88" y="1825715"/>
            <a:ext cx="10918825" cy="3890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Structure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495" y="1320223"/>
            <a:ext cx="8457449" cy="4946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usiness Process Workflow 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As-Is</a:t>
            </a:r>
            <a:endParaRPr lang="en-IN" b="0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548" y="1704109"/>
            <a:ext cx="8538468" cy="3986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38" y="6031346"/>
            <a:ext cx="1089944" cy="7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63322"/>
      </p:ext>
    </p:extLst>
  </p:cSld>
  <p:clrMapOvr>
    <a:masterClrMapping/>
  </p:clrMapOvr>
</p:sld>
</file>

<file path=ppt/theme/theme1.xml><?xml version="1.0" encoding="utf-8"?>
<a:theme xmlns:a="http://schemas.openxmlformats.org/drawingml/2006/main" name="Tesco Template">
  <a:themeElements>
    <a:clrScheme name="Custom 1">
      <a:dk1>
        <a:sysClr val="windowText" lastClr="000000"/>
      </a:dk1>
      <a:lt1>
        <a:sysClr val="window" lastClr="FFFFFF"/>
      </a:lt1>
      <a:dk2>
        <a:srgbClr val="6E6767"/>
      </a:dk2>
      <a:lt2>
        <a:srgbClr val="FFFFFF"/>
      </a:lt2>
      <a:accent1>
        <a:srgbClr val="00539F"/>
      </a:accent1>
      <a:accent2>
        <a:srgbClr val="FFA626"/>
      </a:accent2>
      <a:accent3>
        <a:srgbClr val="FF7D82"/>
      </a:accent3>
      <a:accent4>
        <a:srgbClr val="00BCD4"/>
      </a:accent4>
      <a:accent5>
        <a:srgbClr val="00BFA6"/>
      </a:accent5>
      <a:accent6>
        <a:srgbClr val="CCBAA1"/>
      </a:accent6>
      <a:hlink>
        <a:srgbClr val="000000"/>
      </a:hlink>
      <a:folHlink>
        <a:srgbClr val="000000"/>
      </a:folHlink>
    </a:clrScheme>
    <a:fontScheme name="Tesco">
      <a:majorFont>
        <a:latin typeface="TESCO Modern Bold"/>
        <a:ea typeface=""/>
        <a:cs typeface=""/>
      </a:majorFont>
      <a:minorFont>
        <a:latin typeface="TESCO Moder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_August" id="{585D1F04-8B93-4BA0-81ED-ABDCE744C056}" vid="{93BE6574-6F82-48E3-936B-05748A14B9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2029</Words>
  <Application>Microsoft Office PowerPoint</Application>
  <PresentationFormat>Widescreen</PresentationFormat>
  <Paragraphs>318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TESCO Modern</vt:lpstr>
      <vt:lpstr>Tesco Template</vt:lpstr>
      <vt:lpstr>29k Technology - Initiation</vt:lpstr>
      <vt:lpstr>Project0 – Documentation &amp; Domain Reqs Capture</vt:lpstr>
      <vt:lpstr>29k – In Review</vt:lpstr>
      <vt:lpstr>Business Triangle</vt:lpstr>
      <vt:lpstr>Business Triangle Solution Model</vt:lpstr>
      <vt:lpstr>Departments - As-Is</vt:lpstr>
      <vt:lpstr>Departments - Proposed</vt:lpstr>
      <vt:lpstr>Organization Structure</vt:lpstr>
      <vt:lpstr>Business Process Workflow - As-Is</vt:lpstr>
      <vt:lpstr>Business Process Workflow - Proposed</vt:lpstr>
      <vt:lpstr>Top 10 Projects</vt:lpstr>
      <vt:lpstr>Task Automations &amp; Scaling</vt:lpstr>
      <vt:lpstr>Agile &amp; Digital Marketing</vt:lpstr>
      <vt:lpstr>Stockal App Maturity</vt:lpstr>
      <vt:lpstr>Interface App Solution Design</vt:lpstr>
      <vt:lpstr>Data Modelling</vt:lpstr>
      <vt:lpstr>Website Revamp, DDL &amp; SEO</vt:lpstr>
      <vt:lpstr>Technology Vision, Principles, Roadmap</vt:lpstr>
      <vt:lpstr>Technology Infrastructure Setup</vt:lpstr>
      <vt:lpstr>Policy, Process Alignment &amp; Recruitment</vt:lpstr>
      <vt:lpstr>Thank you.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Tesco PowerPoint Template</cp:keywords>
  <cp:lastModifiedBy/>
  <cp:revision>1</cp:revision>
  <cp:lastPrinted>2016-08-16T15:36:42Z</cp:lastPrinted>
  <dcterms:created xsi:type="dcterms:W3CDTF">2020-01-08T20:05:12Z</dcterms:created>
  <dcterms:modified xsi:type="dcterms:W3CDTF">2020-01-09T03:34:23Z</dcterms:modified>
</cp:coreProperties>
</file>